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7" r:id="rId2"/>
    <p:sldId id="256" r:id="rId3"/>
    <p:sldId id="258" r:id="rId4"/>
    <p:sldId id="290" r:id="rId5"/>
    <p:sldId id="259" r:id="rId6"/>
    <p:sldId id="270" r:id="rId7"/>
    <p:sldId id="260" r:id="rId8"/>
    <p:sldId id="271" r:id="rId9"/>
    <p:sldId id="263" r:id="rId10"/>
    <p:sldId id="272" r:id="rId11"/>
    <p:sldId id="273" r:id="rId12"/>
    <p:sldId id="264" r:id="rId13"/>
    <p:sldId id="265" r:id="rId14"/>
    <p:sldId id="266" r:id="rId15"/>
    <p:sldId id="267" r:id="rId16"/>
    <p:sldId id="268" r:id="rId17"/>
    <p:sldId id="269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4" r:id="rId28"/>
    <p:sldId id="288" r:id="rId29"/>
    <p:sldId id="285" r:id="rId30"/>
    <p:sldId id="286" r:id="rId31"/>
    <p:sldId id="287" r:id="rId32"/>
    <p:sldId id="289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8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2461A-250E-4A29-9E9B-599CA3838FA1}" type="datetime1">
              <a:rPr lang="en-US" smtClean="0"/>
              <a:pPr/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1099-48EC-46A3-9530-F58EB96AF77C}" type="datetime1">
              <a:rPr lang="en-US" smtClean="0"/>
              <a:pPr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7E24-FFB9-4C73-8C6D-E02A7AD33DB8}" type="datetime1">
              <a:rPr lang="en-US" smtClean="0"/>
              <a:pPr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D66C-382E-48AD-8F4C-E87C4D4A8B28}" type="datetime1">
              <a:rPr lang="en-US" smtClean="0"/>
              <a:pPr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ADA4-35DF-4BD1-8C53-4246F035229A}" type="datetime1">
              <a:rPr lang="en-US" smtClean="0"/>
              <a:pPr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F63ED-02B1-490A-8EAD-E0CB136D5388}" type="datetime1">
              <a:rPr lang="en-US" smtClean="0"/>
              <a:pPr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71BB6-685D-4518-8FAD-1882B9671546}" type="datetime1">
              <a:rPr lang="en-US" smtClean="0"/>
              <a:pPr/>
              <a:t>10/1/2018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FFBFE-5C08-4E0E-AF38-FB925F0B4D71}" type="datetime1">
              <a:rPr lang="en-US" smtClean="0"/>
              <a:pPr/>
              <a:t>10/1/2018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242C-D747-4ADD-80D8-99421268E3A8}" type="datetime1">
              <a:rPr lang="en-US" smtClean="0"/>
              <a:pPr/>
              <a:t>10/1/2018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82007-CDD1-4BCF-B9F4-9D458EFEEFE1}" type="datetime1">
              <a:rPr lang="en-US" smtClean="0"/>
              <a:pPr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F265-CA88-4C30-A9AD-02E6A5184734}" type="datetime1">
              <a:rPr lang="en-US" smtClean="0"/>
              <a:pPr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823242C-D747-4ADD-80D8-99421268E3A8}" type="datetime1">
              <a:rPr lang="en-US" smtClean="0"/>
              <a:pPr/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6860" y="1219200"/>
            <a:ext cx="6225540" cy="548640"/>
          </a:xfrm>
        </p:spPr>
        <p:txBody>
          <a:bodyPr/>
          <a:lstStyle/>
          <a:p>
            <a:r>
              <a:rPr lang="en-US" sz="4400" b="1" i="1" cap="none" dirty="0" smtClean="0">
                <a:solidFill>
                  <a:srgbClr val="00B050"/>
                </a:solidFill>
              </a:rPr>
              <a:t>Veterinary Anesthesia</a:t>
            </a:r>
            <a:endParaRPr lang="en-US" sz="4400" b="1" i="1" cap="none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2363751"/>
            <a:ext cx="7520940" cy="1293849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Glad to see you doctors and guest 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055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600" dirty="0" smtClean="0">
                <a:solidFill>
                  <a:srgbClr val="00B050"/>
                </a:solidFill>
              </a:rPr>
              <a:t>Q\ What </a:t>
            </a:r>
            <a:r>
              <a:rPr lang="en-US" sz="3600" dirty="0">
                <a:solidFill>
                  <a:srgbClr val="00B050"/>
                </a:solidFill>
              </a:rPr>
              <a:t>are some patient factors that can play a role in the selection of p</a:t>
            </a:r>
            <a:r>
              <a:rPr lang="en-US" sz="3600" dirty="0" smtClean="0">
                <a:solidFill>
                  <a:srgbClr val="00B050"/>
                </a:solidFill>
              </a:rPr>
              <a:t>reanesthetic, </a:t>
            </a:r>
            <a:r>
              <a:rPr lang="en-US" sz="3600" dirty="0">
                <a:solidFill>
                  <a:srgbClr val="00B050"/>
                </a:solidFill>
              </a:rPr>
              <a:t>anesthetic agents and techniques</a:t>
            </a:r>
            <a:r>
              <a:rPr lang="en-US" sz="3600" dirty="0" smtClean="0">
                <a:solidFill>
                  <a:srgbClr val="00B050"/>
                </a:solidFill>
              </a:rPr>
              <a:t>?</a:t>
            </a:r>
            <a:endParaRPr lang="en-US" sz="3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52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7520940" cy="548640"/>
          </a:xfrm>
        </p:spPr>
        <p:txBody>
          <a:bodyPr/>
          <a:lstStyle/>
          <a:p>
            <a:r>
              <a:rPr lang="en-US" sz="4000" b="1" i="1" cap="none" dirty="0" smtClean="0">
                <a:solidFill>
                  <a:srgbClr val="00B050"/>
                </a:solidFill>
              </a:rPr>
              <a:t>Answer</a:t>
            </a:r>
            <a:endParaRPr lang="en-US" sz="4000" b="1" i="1" cap="none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371600"/>
            <a:ext cx="7520940" cy="3579849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-Age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-Temperament</a:t>
            </a:r>
            <a:endParaRPr lang="en-US" sz="3600" dirty="0" smtClean="0">
              <a:solidFill>
                <a:srgbClr val="FF0000"/>
              </a:solidFill>
            </a:endParaRPr>
          </a:p>
          <a:p>
            <a:r>
              <a:rPr lang="en-US" sz="3600" dirty="0" smtClean="0">
                <a:solidFill>
                  <a:srgbClr val="FF0000"/>
                </a:solidFill>
              </a:rPr>
              <a:t>-Health status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-Type of procedure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-Size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-Species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911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00B050"/>
                </a:solidFill>
              </a:rPr>
              <a:t>Anticholinergics</a:t>
            </a:r>
          </a:p>
          <a:p>
            <a:pPr lvl="5">
              <a:buFont typeface="+mj-lt"/>
              <a:buAutoNum type="arabicPeriod"/>
            </a:pPr>
            <a:r>
              <a:rPr lang="en-US" sz="3200" b="1" dirty="0" smtClean="0">
                <a:solidFill>
                  <a:srgbClr val="FF0000"/>
                </a:solidFill>
              </a:rPr>
              <a:t>Atropine</a:t>
            </a:r>
          </a:p>
          <a:p>
            <a:pPr lvl="5">
              <a:buFont typeface="+mj-lt"/>
              <a:buAutoNum type="arabicPeriod"/>
            </a:pPr>
            <a:r>
              <a:rPr lang="en-US" sz="3200" b="1" dirty="0" smtClean="0">
                <a:solidFill>
                  <a:srgbClr val="FF0000"/>
                </a:solidFill>
              </a:rPr>
              <a:t>Glycopyrrolate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03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914400"/>
            <a:ext cx="7520940" cy="548640"/>
          </a:xfrm>
        </p:spPr>
        <p:txBody>
          <a:bodyPr/>
          <a:lstStyle/>
          <a:p>
            <a:r>
              <a:rPr lang="en-US" sz="4000" b="1" i="1" cap="none" dirty="0" smtClean="0">
                <a:solidFill>
                  <a:srgbClr val="00B050"/>
                </a:solidFill>
              </a:rPr>
              <a:t>Anticholinergic- Atropine</a:t>
            </a:r>
            <a:endParaRPr lang="en-US" sz="4000" b="1" i="1" cap="none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3579849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FF0000"/>
                </a:solidFill>
              </a:rPr>
              <a:t>Crosses </a:t>
            </a:r>
            <a:r>
              <a:rPr lang="en-US" sz="3200" dirty="0">
                <a:solidFill>
                  <a:srgbClr val="FF0000"/>
                </a:solidFill>
              </a:rPr>
              <a:t>the blood brain and placental barriers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FF0000"/>
                </a:solidFill>
              </a:rPr>
              <a:t>Sedation (mild CNS depression)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FF0000"/>
                </a:solidFill>
              </a:rPr>
              <a:t>Sedation of fetus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FF0000"/>
                </a:solidFill>
              </a:rPr>
              <a:t>Alters fetal HR</a:t>
            </a:r>
          </a:p>
        </p:txBody>
      </p:sp>
    </p:spTree>
    <p:extLst>
      <p:ext uri="{BB962C8B-B14F-4D97-AF65-F5344CB8AC3E}">
        <p14:creationId xmlns:p14="http://schemas.microsoft.com/office/powerpoint/2010/main" val="26664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838200"/>
            <a:ext cx="7520940" cy="548640"/>
          </a:xfrm>
        </p:spPr>
        <p:txBody>
          <a:bodyPr/>
          <a:lstStyle/>
          <a:p>
            <a:r>
              <a:rPr lang="en-US" sz="4000" b="1" i="1" cap="none" dirty="0" smtClean="0">
                <a:solidFill>
                  <a:srgbClr val="00B050"/>
                </a:solidFill>
              </a:rPr>
              <a:t>Anticholinergic- Glycopyrrolate</a:t>
            </a:r>
            <a:endParaRPr lang="en-US" sz="4000" b="1" i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8991600" cy="357984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FF0000"/>
                </a:solidFill>
              </a:rPr>
              <a:t>Does </a:t>
            </a:r>
            <a:r>
              <a:rPr lang="en-US" sz="3200" dirty="0">
                <a:solidFill>
                  <a:srgbClr val="FF0000"/>
                </a:solidFill>
              </a:rPr>
              <a:t>not cross blood brain and placental barriers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FF0000"/>
                </a:solidFill>
              </a:rPr>
              <a:t>No behavioral effects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FF0000"/>
                </a:solidFill>
              </a:rPr>
              <a:t>No effect on fetus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FF0000"/>
                </a:solidFill>
              </a:rPr>
              <a:t>No effect on fetal HR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FF0000"/>
                </a:solidFill>
              </a:rPr>
              <a:t>Can use during C-sections</a:t>
            </a:r>
          </a:p>
        </p:txBody>
      </p:sp>
    </p:spTree>
    <p:extLst>
      <p:ext uri="{BB962C8B-B14F-4D97-AF65-F5344CB8AC3E}">
        <p14:creationId xmlns:p14="http://schemas.microsoft.com/office/powerpoint/2010/main" val="421969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520940" cy="548640"/>
          </a:xfrm>
        </p:spPr>
        <p:txBody>
          <a:bodyPr/>
          <a:lstStyle/>
          <a:p>
            <a:r>
              <a:rPr lang="en-US" sz="4000" b="1" cap="none" dirty="0" smtClean="0">
                <a:solidFill>
                  <a:srgbClr val="00B050"/>
                </a:solidFill>
              </a:rPr>
              <a:t>Atropine Vs. Glycopyrrolate</a:t>
            </a:r>
            <a:endParaRPr lang="en-US" sz="4000" b="1" cap="none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790" y="1371600"/>
            <a:ext cx="8915400" cy="3579849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FF0000"/>
                </a:solidFill>
              </a:rPr>
              <a:t>Glycopyrrolate=more expensive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FF0000"/>
                </a:solidFill>
              </a:rPr>
              <a:t>Longer lasting (lasts 2-4 hours, atropine lasts 1 hour)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FF0000"/>
                </a:solidFill>
              </a:rPr>
              <a:t>Less tachycardia effect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FF0000"/>
                </a:solidFill>
              </a:rPr>
              <a:t>Less GI effects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80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i="1" dirty="0">
                <a:solidFill>
                  <a:srgbClr val="00B050"/>
                </a:solidFill>
              </a:rPr>
              <a:t>Phenothiazines</a:t>
            </a:r>
            <a:endParaRPr lang="en-US" i="1" dirty="0">
              <a:solidFill>
                <a:srgbClr val="00B050"/>
              </a:solidFill>
            </a:endParaRPr>
          </a:p>
          <a:p>
            <a:pPr lvl="4">
              <a:buFont typeface="+mj-lt"/>
              <a:buAutoNum type="arabicPeriod"/>
            </a:pPr>
            <a:r>
              <a:rPr lang="en-US" sz="3200" b="1" dirty="0">
                <a:solidFill>
                  <a:srgbClr val="FF0000"/>
                </a:solidFill>
              </a:rPr>
              <a:t>Acepromazine</a:t>
            </a:r>
          </a:p>
          <a:p>
            <a:pPr lvl="4">
              <a:buFont typeface="+mj-lt"/>
              <a:buAutoNum type="arabicPeriod"/>
            </a:pPr>
            <a:r>
              <a:rPr lang="en-US" sz="3200" b="1" dirty="0">
                <a:solidFill>
                  <a:srgbClr val="FF0000"/>
                </a:solidFill>
              </a:rPr>
              <a:t>Chlorpromazine </a:t>
            </a:r>
          </a:p>
        </p:txBody>
      </p:sp>
    </p:spTree>
    <p:extLst>
      <p:ext uri="{BB962C8B-B14F-4D97-AF65-F5344CB8AC3E}">
        <p14:creationId xmlns:p14="http://schemas.microsoft.com/office/powerpoint/2010/main" val="379085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7520940" cy="548640"/>
          </a:xfrm>
        </p:spPr>
        <p:txBody>
          <a:bodyPr/>
          <a:lstStyle/>
          <a:p>
            <a:r>
              <a:rPr lang="en-US" sz="4000" b="1" cap="none" dirty="0" smtClean="0">
                <a:solidFill>
                  <a:srgbClr val="00B050"/>
                </a:solidFill>
              </a:rPr>
              <a:t>Phenothiazines - Acepromazine</a:t>
            </a:r>
            <a:endParaRPr lang="en-US" sz="4000" b="1" cap="none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/>
            <a:endParaRPr lang="en-US" sz="2800" dirty="0" smtClean="0">
              <a:solidFill>
                <a:srgbClr val="FF00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rgbClr val="FF0000"/>
                </a:solidFill>
              </a:rPr>
              <a:t>Depresses the reticular activating system in the brain, blocks alpha adrenergic, dopamine, and histamine receptors. </a:t>
            </a:r>
            <a:endParaRPr lang="en-US" sz="2800" dirty="0" smtClean="0">
              <a:solidFill>
                <a:srgbClr val="FF00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rgbClr val="FF0000"/>
                </a:solidFill>
              </a:rPr>
              <a:t>Metabolized </a:t>
            </a:r>
            <a:r>
              <a:rPr lang="en-US" sz="2800" dirty="0">
                <a:solidFill>
                  <a:srgbClr val="FF0000"/>
                </a:solidFill>
              </a:rPr>
              <a:t>by the </a:t>
            </a:r>
            <a:r>
              <a:rPr lang="en-US" sz="2800" dirty="0" smtClean="0">
                <a:solidFill>
                  <a:srgbClr val="FF0000"/>
                </a:solidFill>
              </a:rPr>
              <a:t>Liver.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42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609600"/>
            <a:ext cx="7520940" cy="548640"/>
          </a:xfrm>
        </p:spPr>
        <p:txBody>
          <a:bodyPr/>
          <a:lstStyle/>
          <a:p>
            <a:r>
              <a:rPr lang="en-US" sz="4000" b="1" i="1" cap="none" dirty="0" smtClean="0">
                <a:solidFill>
                  <a:srgbClr val="00B050"/>
                </a:solidFill>
              </a:rPr>
              <a:t>Acepromazine- Effects</a:t>
            </a:r>
            <a:endParaRPr lang="en-US" sz="4000" b="1" i="1" cap="none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3579849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FF0000"/>
                </a:solidFill>
              </a:rPr>
              <a:t>Decreased anxiety, calming, reluctance to move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FF0000"/>
                </a:solidFill>
              </a:rPr>
              <a:t>Peripheral vasodilation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rgbClr val="FF0000"/>
                </a:solidFill>
              </a:rPr>
              <a:t>Antiarrhythmic</a:t>
            </a:r>
            <a:endParaRPr lang="en-US" sz="3200" dirty="0">
              <a:solidFill>
                <a:srgbClr val="FF00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FF0000"/>
                </a:solidFill>
              </a:rPr>
              <a:t>Antiemetic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rgbClr val="FF0000"/>
                </a:solidFill>
              </a:rPr>
              <a:t>Antihistamine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80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7350" y="685800"/>
            <a:ext cx="6419850" cy="548640"/>
          </a:xfrm>
        </p:spPr>
        <p:txBody>
          <a:bodyPr/>
          <a:lstStyle/>
          <a:p>
            <a:r>
              <a:rPr lang="en-US" sz="4000" b="1" i="1" cap="none" dirty="0" smtClean="0">
                <a:solidFill>
                  <a:srgbClr val="00B050"/>
                </a:solidFill>
              </a:rPr>
              <a:t>Benzodiazepines</a:t>
            </a:r>
            <a:endParaRPr lang="en-US" sz="4000" b="1" i="1" cap="none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520940" cy="3579849"/>
          </a:xfrm>
        </p:spPr>
        <p:txBody>
          <a:bodyPr>
            <a:normAutofit/>
          </a:bodyPr>
          <a:lstStyle/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3200" dirty="0" smtClean="0">
                <a:solidFill>
                  <a:srgbClr val="FF0000"/>
                </a:solidFill>
              </a:rPr>
              <a:t>Diazepam</a:t>
            </a:r>
            <a:endParaRPr lang="en-US" sz="3200" dirty="0">
              <a:solidFill>
                <a:srgbClr val="FF0000"/>
              </a:solidFill>
            </a:endParaRP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3200" dirty="0">
                <a:solidFill>
                  <a:srgbClr val="FF0000"/>
                </a:solidFill>
              </a:rPr>
              <a:t>Midazolam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3200" dirty="0">
                <a:solidFill>
                  <a:srgbClr val="FF0000"/>
                </a:solidFill>
              </a:rPr>
              <a:t>Zolaxepam </a:t>
            </a:r>
            <a:endParaRPr lang="en-US" sz="3200" dirty="0" smtClean="0">
              <a:solidFill>
                <a:srgbClr val="FF0000"/>
              </a:solidFill>
            </a:endParaRP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3200" dirty="0" smtClean="0">
                <a:solidFill>
                  <a:srgbClr val="FF0000"/>
                </a:solidFill>
              </a:rPr>
              <a:t>Flumazenil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92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921472" y="1781413"/>
            <a:ext cx="5648623" cy="1204306"/>
          </a:xfrm>
        </p:spPr>
        <p:txBody>
          <a:bodyPr/>
          <a:lstStyle/>
          <a:p>
            <a:r>
              <a:rPr lang="en-US" sz="5400" b="1" i="1" cap="none" dirty="0" smtClean="0">
                <a:solidFill>
                  <a:srgbClr val="00B050"/>
                </a:solidFill>
              </a:rPr>
              <a:t>Preanesthesia</a:t>
            </a:r>
            <a:r>
              <a:rPr lang="en-US" sz="5400" b="1" i="1" dirty="0" smtClean="0">
                <a:solidFill>
                  <a:srgbClr val="00B050"/>
                </a:solidFill>
              </a:rPr>
              <a:t> </a:t>
            </a:r>
            <a:endParaRPr lang="en-US" sz="5400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77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i="1" cap="none" dirty="0" smtClean="0">
                <a:solidFill>
                  <a:srgbClr val="00B050"/>
                </a:solidFill>
              </a:rPr>
              <a:t>Benzodiazepines- mode of action</a:t>
            </a:r>
            <a:endParaRPr lang="en-US" sz="4000" b="1" i="1" cap="none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3600" dirty="0" smtClean="0"/>
              <a:t>   Depress </a:t>
            </a:r>
            <a:r>
              <a:rPr lang="en-US" sz="3600" dirty="0"/>
              <a:t>the CNS primarily by increasing the activity of gamma-aminobutyric acid (GABA), an inhibitory neurotransmitter in the </a:t>
            </a:r>
            <a:r>
              <a:rPr lang="en-US" sz="3600" dirty="0" smtClean="0"/>
              <a:t>brain.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76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i="1" cap="none" dirty="0" smtClean="0">
                <a:solidFill>
                  <a:srgbClr val="00B050"/>
                </a:solidFill>
              </a:rPr>
              <a:t>Benzodiazepines- Effects</a:t>
            </a:r>
            <a:endParaRPr lang="en-US" sz="4000" b="1" i="1" cap="none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3579849"/>
          </a:xfrm>
        </p:spPr>
        <p:txBody>
          <a:bodyPr>
            <a:noAutofit/>
          </a:bodyPr>
          <a:lstStyle/>
          <a:p>
            <a:pPr marL="1467612" lvl="6" indent="-457200">
              <a:buFont typeface="Courier New" panose="02070309020205020404" pitchFamily="49" charset="0"/>
              <a:buChar char="o"/>
            </a:pPr>
            <a:r>
              <a:rPr lang="en-US" sz="3200" b="1" dirty="0" smtClean="0">
                <a:solidFill>
                  <a:srgbClr val="FF0000"/>
                </a:solidFill>
              </a:rPr>
              <a:t>Antianxiety </a:t>
            </a:r>
            <a:r>
              <a:rPr lang="en-US" sz="3200" b="1" dirty="0">
                <a:solidFill>
                  <a:srgbClr val="FF0000"/>
                </a:solidFill>
              </a:rPr>
              <a:t>(</a:t>
            </a:r>
            <a:r>
              <a:rPr lang="en-US" sz="3200" b="1" dirty="0" err="1">
                <a:solidFill>
                  <a:srgbClr val="FF0000"/>
                </a:solidFill>
              </a:rPr>
              <a:t>anoxylitic</a:t>
            </a:r>
            <a:r>
              <a:rPr lang="en-US" sz="3200" b="1" dirty="0" smtClean="0">
                <a:solidFill>
                  <a:srgbClr val="FF0000"/>
                </a:solidFill>
              </a:rPr>
              <a:t>)</a:t>
            </a:r>
            <a:endParaRPr lang="en-US" sz="3200" b="1" dirty="0">
              <a:solidFill>
                <a:srgbClr val="FF0000"/>
              </a:solidFill>
            </a:endParaRPr>
          </a:p>
          <a:p>
            <a:pPr marL="1467612" lvl="6" indent="-457200">
              <a:buFont typeface="Courier New" panose="02070309020205020404" pitchFamily="49" charset="0"/>
              <a:buChar char="o"/>
            </a:pPr>
            <a:r>
              <a:rPr lang="en-US" sz="3200" b="1" dirty="0" smtClean="0">
                <a:solidFill>
                  <a:srgbClr val="FF0000"/>
                </a:solidFill>
              </a:rPr>
              <a:t>Anticonvulsant</a:t>
            </a:r>
            <a:endParaRPr lang="en-US" sz="3200" b="1" dirty="0">
              <a:solidFill>
                <a:srgbClr val="FF0000"/>
              </a:solidFill>
            </a:endParaRPr>
          </a:p>
          <a:p>
            <a:pPr marL="1467612" lvl="6" indent="-457200">
              <a:buFont typeface="Courier New" panose="02070309020205020404" pitchFamily="49" charset="0"/>
              <a:buChar char="o"/>
            </a:pPr>
            <a:r>
              <a:rPr lang="en-US" sz="3200" b="1" dirty="0">
                <a:solidFill>
                  <a:srgbClr val="FF0000"/>
                </a:solidFill>
              </a:rPr>
              <a:t>Skeletal muscle relaxation</a:t>
            </a:r>
          </a:p>
          <a:p>
            <a:pPr marL="1467612" lvl="6" indent="-457200">
              <a:buFont typeface="Courier New" panose="02070309020205020404" pitchFamily="49" charset="0"/>
              <a:buChar char="o"/>
            </a:pPr>
            <a:r>
              <a:rPr lang="en-US" sz="3200" b="1" dirty="0">
                <a:solidFill>
                  <a:srgbClr val="FF0000"/>
                </a:solidFill>
              </a:rPr>
              <a:t>Potentiation of general anesthetics</a:t>
            </a:r>
          </a:p>
          <a:p>
            <a:pPr marL="1467612" lvl="6" indent="-457200">
              <a:buFont typeface="Courier New" panose="02070309020205020404" pitchFamily="49" charset="0"/>
              <a:buChar char="o"/>
            </a:pPr>
            <a:r>
              <a:rPr lang="en-US" sz="3200" b="1" dirty="0" err="1">
                <a:solidFill>
                  <a:srgbClr val="FF0000"/>
                </a:solidFill>
              </a:rPr>
              <a:t>Appetitie</a:t>
            </a:r>
            <a:r>
              <a:rPr lang="en-US" sz="3200" b="1" dirty="0">
                <a:solidFill>
                  <a:srgbClr val="FF0000"/>
                </a:solidFill>
              </a:rPr>
              <a:t> stimulation in cats, ruminants</a:t>
            </a:r>
          </a:p>
        </p:txBody>
      </p:sp>
    </p:spTree>
    <p:extLst>
      <p:ext uri="{BB962C8B-B14F-4D97-AF65-F5344CB8AC3E}">
        <p14:creationId xmlns:p14="http://schemas.microsoft.com/office/powerpoint/2010/main" val="127673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7520940" cy="548640"/>
          </a:xfrm>
        </p:spPr>
        <p:txBody>
          <a:bodyPr/>
          <a:lstStyle/>
          <a:p>
            <a:r>
              <a:rPr lang="en-US" sz="4000" b="1" cap="none" dirty="0" err="1" smtClean="0">
                <a:solidFill>
                  <a:srgbClr val="00B050"/>
                </a:solidFill>
              </a:rPr>
              <a:t>Benzodiazipines</a:t>
            </a:r>
            <a:r>
              <a:rPr lang="en-US" sz="4000" b="1" cap="none" dirty="0" smtClean="0">
                <a:solidFill>
                  <a:srgbClr val="00B050"/>
                </a:solidFill>
              </a:rPr>
              <a:t>- Diazepam</a:t>
            </a:r>
            <a:endParaRPr lang="en-US" sz="4000" b="1" cap="none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00628"/>
            <a:ext cx="8458200" cy="3928572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3200" dirty="0" smtClean="0">
                <a:solidFill>
                  <a:srgbClr val="FF0000"/>
                </a:solidFill>
              </a:rPr>
              <a:t>Lipid </a:t>
            </a:r>
            <a:r>
              <a:rPr lang="en-US" sz="3200" dirty="0">
                <a:solidFill>
                  <a:srgbClr val="FF0000"/>
                </a:solidFill>
              </a:rPr>
              <a:t>soluble- poorly </a:t>
            </a:r>
            <a:r>
              <a:rPr lang="en-US" sz="3200" dirty="0" err="1" smtClean="0">
                <a:solidFill>
                  <a:srgbClr val="FF0000"/>
                </a:solidFill>
              </a:rPr>
              <a:t>absorped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>
                <a:solidFill>
                  <a:srgbClr val="FF0000"/>
                </a:solidFill>
              </a:rPr>
              <a:t>given IM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3200" dirty="0">
                <a:solidFill>
                  <a:srgbClr val="FF0000"/>
                </a:solidFill>
              </a:rPr>
              <a:t>Only mix with Ketamine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3200" dirty="0">
                <a:solidFill>
                  <a:srgbClr val="FF0000"/>
                </a:solidFill>
              </a:rPr>
              <a:t>Light sensitive- in brown bottle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3200" dirty="0">
                <a:solidFill>
                  <a:srgbClr val="FF0000"/>
                </a:solidFill>
              </a:rPr>
              <a:t>Plastic soluble- don't store in syringes, IV lines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3200" dirty="0">
                <a:solidFill>
                  <a:srgbClr val="FF0000"/>
                </a:solidFill>
              </a:rPr>
              <a:t>Painful when given IM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3200" dirty="0">
                <a:solidFill>
                  <a:srgbClr val="FF0000"/>
                </a:solidFill>
              </a:rPr>
              <a:t>IV, IM, per rectum (seizures)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31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7520940" cy="548640"/>
          </a:xfrm>
        </p:spPr>
        <p:txBody>
          <a:bodyPr/>
          <a:lstStyle/>
          <a:p>
            <a:r>
              <a:rPr lang="en-US" sz="4000" b="1" cap="none" dirty="0" smtClean="0">
                <a:solidFill>
                  <a:srgbClr val="00B050"/>
                </a:solidFill>
              </a:rPr>
              <a:t>Benzodiazepines- Midazolam</a:t>
            </a:r>
            <a:endParaRPr lang="en-US" sz="4000" b="1" cap="none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1"/>
            <a:ext cx="8016240" cy="2819400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3600" dirty="0" smtClean="0">
                <a:solidFill>
                  <a:srgbClr val="FF0000"/>
                </a:solidFill>
              </a:rPr>
              <a:t>Water </a:t>
            </a:r>
            <a:r>
              <a:rPr lang="en-US" sz="3600" dirty="0">
                <a:solidFill>
                  <a:srgbClr val="FF0000"/>
                </a:solidFill>
              </a:rPr>
              <a:t>soluble and good absorption IM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3600" dirty="0">
                <a:solidFill>
                  <a:srgbClr val="FF0000"/>
                </a:solidFill>
              </a:rPr>
              <a:t>Light sensitive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3600" dirty="0">
                <a:solidFill>
                  <a:srgbClr val="FF0000"/>
                </a:solidFill>
              </a:rPr>
              <a:t>Excellent sedative in birds and exotics</a:t>
            </a:r>
          </a:p>
        </p:txBody>
      </p:sp>
    </p:spTree>
    <p:extLst>
      <p:ext uri="{BB962C8B-B14F-4D97-AF65-F5344CB8AC3E}">
        <p14:creationId xmlns:p14="http://schemas.microsoft.com/office/powerpoint/2010/main" val="150984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i="1" cap="none" dirty="0" smtClean="0">
                <a:solidFill>
                  <a:srgbClr val="00B050"/>
                </a:solidFill>
              </a:rPr>
              <a:t>Alpha2 Agonists</a:t>
            </a:r>
            <a:endParaRPr lang="en-US" sz="4000" b="1" i="1" cap="none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00628"/>
            <a:ext cx="8763000" cy="3579849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B0F0"/>
                </a:solidFill>
              </a:rPr>
              <a:t>Used </a:t>
            </a:r>
            <a:r>
              <a:rPr lang="en-US" sz="3200" dirty="0">
                <a:solidFill>
                  <a:srgbClr val="00B0F0"/>
                </a:solidFill>
              </a:rPr>
              <a:t>for </a:t>
            </a:r>
            <a:r>
              <a:rPr lang="en-US" sz="3200" dirty="0" smtClean="0">
                <a:solidFill>
                  <a:srgbClr val="00B0F0"/>
                </a:solidFill>
              </a:rPr>
              <a:t>sedation, </a:t>
            </a:r>
            <a:r>
              <a:rPr lang="en-US" sz="3200" dirty="0">
                <a:solidFill>
                  <a:srgbClr val="00B0F0"/>
                </a:solidFill>
              </a:rPr>
              <a:t>analgesia, muscle relaxation</a:t>
            </a:r>
          </a:p>
          <a:p>
            <a:pPr marL="973836" lvl="4" indent="-457200">
              <a:buFont typeface="Wingdings" panose="05000000000000000000" pitchFamily="2" charset="2"/>
              <a:buChar char="q"/>
            </a:pPr>
            <a:r>
              <a:rPr lang="en-US" sz="3200" b="1" dirty="0">
                <a:solidFill>
                  <a:srgbClr val="FF0000"/>
                </a:solidFill>
              </a:rPr>
              <a:t>Xylazine</a:t>
            </a:r>
          </a:p>
          <a:p>
            <a:pPr marL="973836" lvl="4" indent="-457200">
              <a:buFont typeface="Wingdings" panose="05000000000000000000" pitchFamily="2" charset="2"/>
              <a:buChar char="q"/>
            </a:pPr>
            <a:r>
              <a:rPr lang="en-US" sz="3200" b="1" dirty="0" err="1">
                <a:solidFill>
                  <a:srgbClr val="FF0000"/>
                </a:solidFill>
              </a:rPr>
              <a:t>Dexmedetomidine</a:t>
            </a:r>
            <a:r>
              <a:rPr lang="en-US" sz="3200" b="1" dirty="0">
                <a:solidFill>
                  <a:srgbClr val="FF0000"/>
                </a:solidFill>
              </a:rPr>
              <a:t> (formerly </a:t>
            </a:r>
            <a:r>
              <a:rPr lang="en-US" sz="3200" b="1" dirty="0" err="1">
                <a:solidFill>
                  <a:srgbClr val="FF0000"/>
                </a:solidFill>
              </a:rPr>
              <a:t>medetomidine</a:t>
            </a:r>
            <a:r>
              <a:rPr lang="en-US" sz="3200" b="1" dirty="0">
                <a:solidFill>
                  <a:srgbClr val="FF0000"/>
                </a:solidFill>
              </a:rPr>
              <a:t>)</a:t>
            </a:r>
          </a:p>
          <a:p>
            <a:pPr marL="973836" lvl="4" indent="-457200">
              <a:buFont typeface="Wingdings" panose="05000000000000000000" pitchFamily="2" charset="2"/>
              <a:buChar char="q"/>
            </a:pPr>
            <a:r>
              <a:rPr lang="en-US" sz="3200" b="1" dirty="0" err="1">
                <a:solidFill>
                  <a:srgbClr val="FF0000"/>
                </a:solidFill>
              </a:rPr>
              <a:t>Detomidine</a:t>
            </a:r>
            <a:endParaRPr lang="en-US" sz="3200" b="1" dirty="0">
              <a:solidFill>
                <a:srgbClr val="FF0000"/>
              </a:solidFill>
            </a:endParaRPr>
          </a:p>
          <a:p>
            <a:pPr marL="973836" lvl="4" indent="-457200">
              <a:buFont typeface="Wingdings" panose="05000000000000000000" pitchFamily="2" charset="2"/>
              <a:buChar char="q"/>
            </a:pPr>
            <a:r>
              <a:rPr lang="en-US" sz="3200" b="1" dirty="0" err="1">
                <a:solidFill>
                  <a:srgbClr val="FF0000"/>
                </a:solidFill>
              </a:rPr>
              <a:t>Romifidine</a:t>
            </a:r>
            <a:endParaRPr lang="en-US" sz="3200" b="1" dirty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05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i="1" cap="none" dirty="0" smtClean="0">
                <a:solidFill>
                  <a:srgbClr val="00B050"/>
                </a:solidFill>
              </a:rPr>
              <a:t>Alpha2 Agonists- Mode Of Action</a:t>
            </a:r>
            <a:endParaRPr lang="en-US" sz="4000" b="1" i="1" cap="none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00628"/>
            <a:ext cx="8915400" cy="357984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rgbClr val="FF0000"/>
                </a:solidFill>
              </a:rPr>
              <a:t>Act </a:t>
            </a:r>
            <a:r>
              <a:rPr lang="en-US" sz="2400" dirty="0">
                <a:solidFill>
                  <a:srgbClr val="FF0000"/>
                </a:solidFill>
              </a:rPr>
              <a:t>on the sympathetic nervous system, causing a decrease in the release of the </a:t>
            </a:r>
            <a:r>
              <a:rPr lang="en-US" sz="2400" dirty="0" smtClean="0">
                <a:solidFill>
                  <a:srgbClr val="FF0000"/>
                </a:solidFill>
              </a:rPr>
              <a:t>neurotransmitter</a:t>
            </a:r>
            <a:endParaRPr lang="en-US" sz="2400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rgbClr val="FF0000"/>
                </a:solidFill>
              </a:rPr>
              <a:t>Sedation, analgesia, bradycardia, hypotension, hypothermia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rgbClr val="FF0000"/>
                </a:solidFill>
              </a:rPr>
              <a:t>Metabolized by LIVER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rgbClr val="FF0000"/>
                </a:solidFill>
              </a:rPr>
              <a:t>Excreted by KIDNEYS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rgbClr val="FF0000"/>
                </a:solidFill>
              </a:rPr>
              <a:t>Onset- 15 min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rgbClr val="FF0000"/>
                </a:solidFill>
              </a:rPr>
              <a:t>Duration- 1-2 hours</a:t>
            </a:r>
          </a:p>
        </p:txBody>
      </p:sp>
    </p:spTree>
    <p:extLst>
      <p:ext uri="{BB962C8B-B14F-4D97-AF65-F5344CB8AC3E}">
        <p14:creationId xmlns:p14="http://schemas.microsoft.com/office/powerpoint/2010/main" val="243069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65760"/>
            <a:ext cx="7520940" cy="548640"/>
          </a:xfrm>
        </p:spPr>
        <p:txBody>
          <a:bodyPr/>
          <a:lstStyle/>
          <a:p>
            <a:r>
              <a:rPr lang="en-US" sz="4000" b="1" cap="none" dirty="0" smtClean="0">
                <a:solidFill>
                  <a:srgbClr val="00B050"/>
                </a:solidFill>
              </a:rPr>
              <a:t>Alpha2 Agonists- Effects</a:t>
            </a:r>
            <a:endParaRPr lang="en-US" sz="4000" b="1" cap="none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200" dirty="0" smtClean="0">
                <a:solidFill>
                  <a:srgbClr val="FF0000"/>
                </a:solidFill>
              </a:rPr>
              <a:t>Potent sedative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200" dirty="0" smtClean="0">
                <a:solidFill>
                  <a:srgbClr val="FF0000"/>
                </a:solidFill>
              </a:rPr>
              <a:t>Potent </a:t>
            </a:r>
            <a:r>
              <a:rPr lang="en-US" sz="3200" dirty="0">
                <a:solidFill>
                  <a:srgbClr val="FF0000"/>
                </a:solidFill>
              </a:rPr>
              <a:t>analgesia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srgbClr val="FF0000"/>
                </a:solidFill>
              </a:rPr>
              <a:t>Muscle relaxation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srgbClr val="FF0000"/>
                </a:solidFill>
              </a:rPr>
              <a:t>Increased effect of other anesthetics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srgbClr val="FF0000"/>
                </a:solidFill>
              </a:rPr>
              <a:t>Vomiting in cats, dogs (Xylazine)</a:t>
            </a:r>
          </a:p>
        </p:txBody>
      </p:sp>
    </p:spTree>
    <p:extLst>
      <p:ext uri="{BB962C8B-B14F-4D97-AF65-F5344CB8AC3E}">
        <p14:creationId xmlns:p14="http://schemas.microsoft.com/office/powerpoint/2010/main" val="108889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i="1" dirty="0" smtClean="0">
                <a:solidFill>
                  <a:srgbClr val="00B050"/>
                </a:solidFill>
              </a:rPr>
              <a:t>Opioids</a:t>
            </a:r>
            <a:endParaRPr lang="en-US" sz="4000" b="1" i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200" dirty="0" smtClean="0">
                <a:solidFill>
                  <a:srgbClr val="FF0000"/>
                </a:solidFill>
              </a:rPr>
              <a:t>   Derivatives </a:t>
            </a:r>
            <a:r>
              <a:rPr lang="en-US" sz="3200" dirty="0">
                <a:solidFill>
                  <a:srgbClr val="FF0000"/>
                </a:solidFill>
              </a:rPr>
              <a:t>of poppy species. Can be natural (opiates) or synthetic. Used as sedatives and analgesics. Classified as </a:t>
            </a:r>
            <a:r>
              <a:rPr lang="en-US" sz="3200" dirty="0">
                <a:solidFill>
                  <a:srgbClr val="00B050"/>
                </a:solidFill>
              </a:rPr>
              <a:t>agonists</a:t>
            </a:r>
            <a:r>
              <a:rPr lang="en-US" sz="3200" dirty="0">
                <a:solidFill>
                  <a:srgbClr val="FF0000"/>
                </a:solidFill>
              </a:rPr>
              <a:t>, </a:t>
            </a:r>
            <a:r>
              <a:rPr lang="en-US" sz="3200" dirty="0">
                <a:solidFill>
                  <a:srgbClr val="00B0F0"/>
                </a:solidFill>
              </a:rPr>
              <a:t>partial agonists</a:t>
            </a:r>
            <a:r>
              <a:rPr lang="en-US" sz="3200" dirty="0">
                <a:solidFill>
                  <a:srgbClr val="FF0000"/>
                </a:solidFill>
              </a:rPr>
              <a:t>, 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</a:rPr>
              <a:t>agonist-antagonists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and antagonists</a:t>
            </a:r>
            <a:r>
              <a:rPr lang="en-US" sz="3200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9012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i="1" dirty="0" smtClean="0">
                <a:solidFill>
                  <a:srgbClr val="00B050"/>
                </a:solidFill>
              </a:rPr>
              <a:t>opioid</a:t>
            </a:r>
            <a:endParaRPr lang="en-US" sz="4000" b="1" i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143000"/>
            <a:ext cx="9067800" cy="3579849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dirty="0" err="1">
                <a:solidFill>
                  <a:srgbClr val="FF0000"/>
                </a:solidFill>
              </a:rPr>
              <a:t>Butorphanol</a:t>
            </a:r>
            <a:r>
              <a:rPr lang="en-US" sz="2800" dirty="0">
                <a:solidFill>
                  <a:srgbClr val="FF0000"/>
                </a:solidFill>
              </a:rPr>
              <a:t> (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agonist/antagonist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  <a:endParaRPr lang="en-US" sz="2800" dirty="0">
              <a:solidFill>
                <a:srgbClr val="FF00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rgbClr val="FF0000"/>
                </a:solidFill>
              </a:rPr>
              <a:t>Buprenorphine (</a:t>
            </a:r>
            <a:r>
              <a:rPr lang="en-US" sz="2800" dirty="0">
                <a:solidFill>
                  <a:srgbClr val="00B0F0"/>
                </a:solidFill>
              </a:rPr>
              <a:t>partial agonist</a:t>
            </a:r>
            <a:r>
              <a:rPr lang="en-US" sz="2800" dirty="0">
                <a:solidFill>
                  <a:srgbClr val="FF0000"/>
                </a:solidFill>
              </a:rPr>
              <a:t>)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rgbClr val="FF0000"/>
                </a:solidFill>
              </a:rPr>
              <a:t>Morphine </a:t>
            </a:r>
            <a:r>
              <a:rPr lang="en-US" sz="2800" dirty="0">
                <a:solidFill>
                  <a:srgbClr val="FF0000"/>
                </a:solidFill>
              </a:rPr>
              <a:t>(</a:t>
            </a:r>
            <a:r>
              <a:rPr lang="en-US" sz="2800" dirty="0">
                <a:solidFill>
                  <a:srgbClr val="00B050"/>
                </a:solidFill>
              </a:rPr>
              <a:t>agonist</a:t>
            </a:r>
            <a:r>
              <a:rPr lang="en-US" sz="2800" dirty="0">
                <a:solidFill>
                  <a:srgbClr val="FF0000"/>
                </a:solidFill>
              </a:rPr>
              <a:t>)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rgbClr val="FF0000"/>
                </a:solidFill>
              </a:rPr>
              <a:t>Fentanyl (</a:t>
            </a:r>
            <a:r>
              <a:rPr lang="en-US" sz="2800" dirty="0">
                <a:solidFill>
                  <a:srgbClr val="00B050"/>
                </a:solidFill>
              </a:rPr>
              <a:t>agonist</a:t>
            </a:r>
            <a:r>
              <a:rPr lang="en-US" sz="2800" dirty="0">
                <a:solidFill>
                  <a:srgbClr val="FF0000"/>
                </a:solidFill>
              </a:rPr>
              <a:t>)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rgbClr val="FF0000"/>
                </a:solidFill>
              </a:rPr>
              <a:t>Naloxone (</a:t>
            </a:r>
            <a:r>
              <a:rPr lang="en-US" sz="2800" dirty="0" smtClean="0">
                <a:solidFill>
                  <a:srgbClr val="FF0000"/>
                </a:solidFill>
              </a:rPr>
              <a:t>antagonist)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16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i="1" cap="none" dirty="0" smtClean="0">
                <a:solidFill>
                  <a:srgbClr val="00B050"/>
                </a:solidFill>
              </a:rPr>
              <a:t>Opioids- Mode Of Action</a:t>
            </a:r>
            <a:endParaRPr lang="en-US" sz="4000" b="1" i="1" cap="none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00628"/>
            <a:ext cx="7620000" cy="3579849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200" dirty="0" smtClean="0">
                <a:solidFill>
                  <a:srgbClr val="FF0000"/>
                </a:solidFill>
              </a:rPr>
              <a:t>Act </a:t>
            </a:r>
            <a:r>
              <a:rPr lang="en-US" sz="3200" dirty="0">
                <a:solidFill>
                  <a:srgbClr val="FF0000"/>
                </a:solidFill>
              </a:rPr>
              <a:t>on receptors in the brain and spinal </a:t>
            </a:r>
            <a:r>
              <a:rPr lang="en-US" sz="3200" dirty="0" smtClean="0">
                <a:solidFill>
                  <a:srgbClr val="FF0000"/>
                </a:solidFill>
              </a:rPr>
              <a:t>cord (mu</a:t>
            </a:r>
            <a:r>
              <a:rPr lang="en-US" sz="3200" dirty="0">
                <a:solidFill>
                  <a:srgbClr val="FF0000"/>
                </a:solidFill>
              </a:rPr>
              <a:t>, kappa, </a:t>
            </a:r>
            <a:r>
              <a:rPr lang="en-US" sz="3200" dirty="0" smtClean="0">
                <a:solidFill>
                  <a:srgbClr val="FF0000"/>
                </a:solidFill>
              </a:rPr>
              <a:t>delta)</a:t>
            </a:r>
            <a:endParaRPr lang="en-US" sz="3200" dirty="0">
              <a:solidFill>
                <a:srgbClr val="FF00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200" dirty="0">
                <a:solidFill>
                  <a:srgbClr val="FF0000"/>
                </a:solidFill>
              </a:rPr>
              <a:t>Agonists exert effects on mu and kappa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200" dirty="0">
                <a:solidFill>
                  <a:srgbClr val="FF0000"/>
                </a:solidFill>
              </a:rPr>
              <a:t>Short to long duration</a:t>
            </a:r>
          </a:p>
        </p:txBody>
      </p:sp>
    </p:spTree>
    <p:extLst>
      <p:ext uri="{BB962C8B-B14F-4D97-AF65-F5344CB8AC3E}">
        <p14:creationId xmlns:p14="http://schemas.microsoft.com/office/powerpoint/2010/main" val="249794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520940" cy="762000"/>
          </a:xfrm>
        </p:spPr>
        <p:txBody>
          <a:bodyPr/>
          <a:lstStyle/>
          <a:p>
            <a:r>
              <a:rPr lang="en-US" sz="3600" b="1" i="1" cap="none" dirty="0" smtClean="0">
                <a:solidFill>
                  <a:srgbClr val="00B050"/>
                </a:solidFill>
              </a:rPr>
              <a:t>Preanesthetic Agents (PA)</a:t>
            </a:r>
            <a:endParaRPr lang="en-US" sz="3600" b="1" i="1" cap="none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860" y="1447800"/>
            <a:ext cx="7520940" cy="357984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3200" dirty="0" smtClean="0"/>
              <a:t>    Are </a:t>
            </a:r>
            <a:r>
              <a:rPr lang="en-US" sz="3200" dirty="0"/>
              <a:t>medications that are given in the preanesthetic period alone or in combination</a:t>
            </a:r>
            <a:r>
              <a:rPr lang="en-US" sz="3200" dirty="0" smtClean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3200" dirty="0" smtClean="0">
                <a:solidFill>
                  <a:srgbClr val="FF0000"/>
                </a:solidFill>
              </a:rPr>
              <a:t>Anticholinergics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3200" dirty="0" smtClean="0">
                <a:solidFill>
                  <a:srgbClr val="FF0000"/>
                </a:solidFill>
              </a:rPr>
              <a:t>Phenothiazines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3200" dirty="0" smtClean="0">
                <a:solidFill>
                  <a:srgbClr val="FF0000"/>
                </a:solidFill>
              </a:rPr>
              <a:t>Benzodiazepines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3200" dirty="0" smtClean="0">
                <a:solidFill>
                  <a:srgbClr val="FF0000"/>
                </a:solidFill>
              </a:rPr>
              <a:t>Alpha2 </a:t>
            </a:r>
            <a:r>
              <a:rPr lang="en-US" sz="3200" dirty="0">
                <a:solidFill>
                  <a:srgbClr val="FF0000"/>
                </a:solidFill>
              </a:rPr>
              <a:t>(Adrenoceptor) </a:t>
            </a:r>
            <a:r>
              <a:rPr lang="en-US" sz="3200" dirty="0" smtClean="0">
                <a:solidFill>
                  <a:srgbClr val="FF0000"/>
                </a:solidFill>
              </a:rPr>
              <a:t>Agonists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3200" dirty="0" smtClean="0">
                <a:solidFill>
                  <a:srgbClr val="FF0000"/>
                </a:solidFill>
              </a:rPr>
              <a:t>Opioids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727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760"/>
            <a:ext cx="7520940" cy="548640"/>
          </a:xfrm>
        </p:spPr>
        <p:txBody>
          <a:bodyPr/>
          <a:lstStyle/>
          <a:p>
            <a:r>
              <a:rPr lang="en-US" sz="4000" b="1" i="1" cap="none" dirty="0" smtClean="0">
                <a:solidFill>
                  <a:srgbClr val="00B050"/>
                </a:solidFill>
              </a:rPr>
              <a:t>Opioids- Effects</a:t>
            </a:r>
            <a:endParaRPr lang="en-US" sz="4000" b="1" i="1" cap="none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8016240" cy="3579849"/>
          </a:xfrm>
        </p:spPr>
        <p:txBody>
          <a:bodyPr>
            <a:no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rgbClr val="FF0000"/>
                </a:solidFill>
              </a:rPr>
              <a:t>Potent analgesia</a:t>
            </a:r>
            <a:r>
              <a:rPr lang="en-US" sz="2800" dirty="0">
                <a:solidFill>
                  <a:srgbClr val="FF0000"/>
                </a:solidFill>
              </a:rPr>
              <a:t>!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rgbClr val="FF0000"/>
                </a:solidFill>
              </a:rPr>
              <a:t>CNS depression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rgbClr val="FF0000"/>
                </a:solidFill>
              </a:rPr>
              <a:t>Dogs- sedation, narcosis in high enough dose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rgbClr val="FF0000"/>
                </a:solidFill>
              </a:rPr>
              <a:t>Bradycardia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dirty="0" err="1">
                <a:solidFill>
                  <a:srgbClr val="FF0000"/>
                </a:solidFill>
              </a:rPr>
              <a:t>Miosis</a:t>
            </a:r>
            <a:r>
              <a:rPr lang="en-US" sz="2800" dirty="0">
                <a:solidFill>
                  <a:srgbClr val="FF0000"/>
                </a:solidFill>
              </a:rPr>
              <a:t>- dogs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rgbClr val="FF0000"/>
                </a:solidFill>
              </a:rPr>
              <a:t>Mydriasis- cats, ruminants, horses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rgbClr val="FF0000"/>
                </a:solidFill>
              </a:rPr>
              <a:t>Decreased urine production/ urine retention</a:t>
            </a:r>
          </a:p>
        </p:txBody>
      </p:sp>
    </p:spTree>
    <p:extLst>
      <p:ext uri="{BB962C8B-B14F-4D97-AF65-F5344CB8AC3E}">
        <p14:creationId xmlns:p14="http://schemas.microsoft.com/office/powerpoint/2010/main" val="46694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cap="none" dirty="0" smtClean="0">
                <a:solidFill>
                  <a:srgbClr val="00B050"/>
                </a:solidFill>
              </a:rPr>
              <a:t>Opioids- Morphine</a:t>
            </a:r>
            <a:endParaRPr lang="en-US" sz="4000" b="1" cap="none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00628"/>
            <a:ext cx="8763000" cy="3579849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rgbClr val="FF0000"/>
                </a:solidFill>
              </a:rPr>
              <a:t>Agonist</a:t>
            </a:r>
            <a:endParaRPr lang="en-US" sz="2800" dirty="0">
              <a:solidFill>
                <a:srgbClr val="FF00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dirty="0" err="1" smtClean="0">
                <a:solidFill>
                  <a:srgbClr val="FF0000"/>
                </a:solidFill>
              </a:rPr>
              <a:t>Vomition</a:t>
            </a:r>
            <a:endParaRPr lang="en-US" sz="2800" dirty="0">
              <a:solidFill>
                <a:srgbClr val="FF00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rgbClr val="FF0000"/>
                </a:solidFill>
              </a:rPr>
              <a:t>Avoid in mast cell tumor surgeries- histamine release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rgbClr val="FF0000"/>
                </a:solidFill>
              </a:rPr>
              <a:t>Use in pulmonary edema (heart failure) patients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rgbClr val="FF0000"/>
                </a:solidFill>
              </a:rPr>
              <a:t>6 hour duration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62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0"/>
            <a:ext cx="7620000" cy="548640"/>
          </a:xfrm>
        </p:spPr>
        <p:txBody>
          <a:bodyPr/>
          <a:lstStyle/>
          <a:p>
            <a:r>
              <a:rPr lang="en-US" sz="4000" b="1" cap="none" dirty="0" smtClean="0">
                <a:solidFill>
                  <a:srgbClr val="00B0F0"/>
                </a:solidFill>
              </a:rPr>
              <a:t>Thank You For Good Attention</a:t>
            </a:r>
            <a:endParaRPr lang="en-US" sz="4000" b="1" cap="none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8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5300172"/>
          </a:xfrm>
        </p:spPr>
        <p:txBody>
          <a:bodyPr/>
          <a:lstStyle/>
          <a:p>
            <a:r>
              <a:rPr lang="en-US" sz="3600" dirty="0" smtClean="0">
                <a:solidFill>
                  <a:srgbClr val="FF0000"/>
                </a:solidFill>
              </a:rPr>
              <a:t>Q\ :-</a:t>
            </a:r>
          </a:p>
          <a:p>
            <a:endParaRPr lang="en-US" dirty="0"/>
          </a:p>
          <a:p>
            <a:r>
              <a:rPr lang="en-US" sz="4000" dirty="0" smtClean="0">
                <a:solidFill>
                  <a:srgbClr val="00B050"/>
                </a:solidFill>
              </a:rPr>
              <a:t>Preanesthesia  </a:t>
            </a:r>
            <a:r>
              <a:rPr lang="en-US" sz="4000" dirty="0">
                <a:solidFill>
                  <a:srgbClr val="00B050"/>
                </a:solidFill>
              </a:rPr>
              <a:t>vs  </a:t>
            </a:r>
            <a:r>
              <a:rPr lang="en-US" sz="4000" dirty="0" smtClean="0">
                <a:solidFill>
                  <a:srgbClr val="00B050"/>
                </a:solidFill>
              </a:rPr>
              <a:t>premedication</a:t>
            </a:r>
          </a:p>
          <a:p>
            <a:r>
              <a:rPr lang="en-US" sz="4000" dirty="0" smtClean="0">
                <a:solidFill>
                  <a:srgbClr val="00B050"/>
                </a:solidFill>
              </a:rPr>
              <a:t>A\:-</a:t>
            </a:r>
          </a:p>
          <a:p>
            <a:endParaRPr lang="en-US" sz="4000" dirty="0">
              <a:solidFill>
                <a:srgbClr val="00B05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2590800" y="3124200"/>
            <a:ext cx="3505200" cy="3200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352800" y="3918466"/>
            <a:ext cx="1981200" cy="1828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B050"/>
                </a:solidFill>
              </a:rPr>
              <a:t>Preanesthesia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04260" y="3336012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premedication</a:t>
            </a:r>
          </a:p>
        </p:txBody>
      </p:sp>
    </p:spTree>
    <p:extLst>
      <p:ext uri="{BB962C8B-B14F-4D97-AF65-F5344CB8AC3E}">
        <p14:creationId xmlns:p14="http://schemas.microsoft.com/office/powerpoint/2010/main" val="1930922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520940" cy="548640"/>
          </a:xfrm>
        </p:spPr>
        <p:txBody>
          <a:bodyPr/>
          <a:lstStyle/>
          <a:p>
            <a:r>
              <a:rPr lang="en-US" b="1" i="1" dirty="0" smtClean="0">
                <a:solidFill>
                  <a:srgbClr val="00B050"/>
                </a:solidFill>
              </a:rPr>
              <a:t>premedication</a:t>
            </a:r>
            <a:endParaRPr lang="en-US" b="1" i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" y="762000"/>
            <a:ext cx="8686800" cy="4385772"/>
          </a:xfrm>
        </p:spPr>
        <p:txBody>
          <a:bodyPr>
            <a:noAutofit/>
          </a:bodyPr>
          <a:lstStyle/>
          <a:p>
            <a:pPr algn="just"/>
            <a:r>
              <a:rPr lang="en-US" b="0" dirty="0" smtClean="0"/>
              <a:t>                           </a:t>
            </a:r>
            <a:r>
              <a:rPr lang="en-US" sz="3200" b="0" dirty="0" smtClean="0">
                <a:latin typeface="+mj-lt"/>
              </a:rPr>
              <a:t>Premedication is </a:t>
            </a:r>
            <a:r>
              <a:rPr lang="en-US" sz="3200" b="0" dirty="0">
                <a:latin typeface="+mj-lt"/>
              </a:rPr>
              <a:t>using medication before some other therapy (</a:t>
            </a:r>
            <a:r>
              <a:rPr lang="en-US" sz="3200" b="0" dirty="0">
                <a:solidFill>
                  <a:srgbClr val="FF0000"/>
                </a:solidFill>
                <a:latin typeface="+mj-lt"/>
              </a:rPr>
              <a:t>usually surgery or chemotherapy</a:t>
            </a:r>
            <a:r>
              <a:rPr lang="en-US" sz="3200" b="0" dirty="0">
                <a:latin typeface="+mj-lt"/>
              </a:rPr>
              <a:t>) to prepare for that forthcoming </a:t>
            </a:r>
            <a:r>
              <a:rPr lang="en-US" sz="3200" b="0" dirty="0" smtClean="0">
                <a:latin typeface="+mj-lt"/>
              </a:rPr>
              <a:t>therapy. Typical </a:t>
            </a:r>
            <a:r>
              <a:rPr lang="en-US" sz="3200" b="0" dirty="0">
                <a:latin typeface="+mj-lt"/>
              </a:rPr>
              <a:t>examples include premedicating with a sedative or analgesic before surgery; using prophylactic (preventive) antibiotics before surgery; and using </a:t>
            </a:r>
            <a:r>
              <a:rPr lang="en-US" sz="3200" b="0" dirty="0" smtClean="0">
                <a:latin typeface="+mj-lt"/>
              </a:rPr>
              <a:t>antiemetic's </a:t>
            </a:r>
            <a:r>
              <a:rPr lang="en-US" sz="3200" b="0" dirty="0">
                <a:latin typeface="+mj-lt"/>
              </a:rPr>
              <a:t>or antihistamines before chemotherapy.</a:t>
            </a:r>
          </a:p>
        </p:txBody>
      </p:sp>
    </p:spTree>
    <p:extLst>
      <p:ext uri="{BB962C8B-B14F-4D97-AF65-F5344CB8AC3E}">
        <p14:creationId xmlns:p14="http://schemas.microsoft.com/office/powerpoint/2010/main" val="154613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00628"/>
            <a:ext cx="8686800" cy="3579849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B050"/>
                </a:solidFill>
              </a:rPr>
              <a:t>Q\ what </a:t>
            </a:r>
            <a:r>
              <a:rPr lang="en-US" sz="4000" dirty="0">
                <a:solidFill>
                  <a:srgbClr val="00B050"/>
                </a:solidFill>
              </a:rPr>
              <a:t>is the pre-anesthetic period</a:t>
            </a:r>
            <a:r>
              <a:rPr lang="en-US" sz="4000" dirty="0" smtClean="0">
                <a:solidFill>
                  <a:srgbClr val="00B050"/>
                </a:solidFill>
              </a:rPr>
              <a:t>?</a:t>
            </a:r>
          </a:p>
          <a:p>
            <a:endParaRPr lang="en-US" sz="4000" dirty="0" smtClean="0">
              <a:solidFill>
                <a:srgbClr val="00B050"/>
              </a:solidFill>
            </a:endParaRPr>
          </a:p>
          <a:p>
            <a:r>
              <a:rPr lang="en-US" sz="4000" dirty="0" smtClean="0">
                <a:solidFill>
                  <a:srgbClr val="FF0000"/>
                </a:solidFill>
              </a:rPr>
              <a:t>A\ period immediately preceeding the period of anesthesia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506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cap="none" dirty="0" smtClean="0">
                <a:solidFill>
                  <a:srgbClr val="00B050"/>
                </a:solidFill>
              </a:rPr>
              <a:t>Reasons For Use </a:t>
            </a:r>
            <a:r>
              <a:rPr lang="en-US" b="1" i="1" dirty="0" smtClean="0">
                <a:solidFill>
                  <a:srgbClr val="00B050"/>
                </a:solidFill>
              </a:rPr>
              <a:t>pa</a:t>
            </a:r>
            <a:endParaRPr lang="en-US" b="1" i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1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. To calm or sedate (enhances patient comfort, reduces anxiety, simplifies restraint)</a:t>
            </a:r>
          </a:p>
          <a:p>
            <a:pPr algn="just"/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2. Minimize adverse effects of concurrently administered drugs</a:t>
            </a:r>
          </a:p>
          <a:p>
            <a:pPr algn="just"/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3. Given to reduce the required dose of concurrently administered agents</a:t>
            </a:r>
          </a:p>
          <a:p>
            <a:pPr algn="just"/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4. Smooth anesthetic inductions and recoveries</a:t>
            </a:r>
          </a:p>
          <a:p>
            <a:pPr algn="just"/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5. Provide analgesia (before, during, and after surgery)</a:t>
            </a:r>
          </a:p>
          <a:p>
            <a:pPr algn="just"/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6. Produce muscle relaxation</a:t>
            </a:r>
          </a:p>
        </p:txBody>
      </p:sp>
    </p:spTree>
    <p:extLst>
      <p:ext uri="{BB962C8B-B14F-4D97-AF65-F5344CB8AC3E}">
        <p14:creationId xmlns:p14="http://schemas.microsoft.com/office/powerpoint/2010/main" val="37834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00B050"/>
                </a:solidFill>
              </a:rPr>
              <a:t>Q\ How long is the pre-anesthetic period?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sz="3200" dirty="0" smtClean="0">
                <a:solidFill>
                  <a:srgbClr val="FF0000"/>
                </a:solidFill>
              </a:rPr>
              <a:t>A\ Depends on the </a:t>
            </a:r>
            <a:r>
              <a:rPr lang="en-US" sz="3200" dirty="0" smtClean="0">
                <a:solidFill>
                  <a:srgbClr val="FF0000"/>
                </a:solidFill>
              </a:rPr>
              <a:t> PA, animal </a:t>
            </a:r>
            <a:r>
              <a:rPr lang="en-US" sz="3200" dirty="0" smtClean="0">
                <a:solidFill>
                  <a:srgbClr val="FF0000"/>
                </a:solidFill>
              </a:rPr>
              <a:t>and the surgery needing to be performed.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736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00B050"/>
                </a:solidFill>
              </a:rPr>
              <a:t>Type of pa</a:t>
            </a:r>
            <a:endParaRPr lang="en-US" sz="40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0000"/>
                </a:solidFill>
              </a:rPr>
              <a:t>Anticholinergics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0000"/>
                </a:solidFill>
              </a:rPr>
              <a:t>Phenothiazines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0000"/>
                </a:solidFill>
              </a:rPr>
              <a:t>Benzodiazepines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0000"/>
                </a:solidFill>
              </a:rPr>
              <a:t>Alpha2 (Adrenoceptor) Agonists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0000"/>
                </a:solidFill>
              </a:rPr>
              <a:t>Opioids</a:t>
            </a:r>
          </a:p>
        </p:txBody>
      </p:sp>
    </p:spTree>
    <p:extLst>
      <p:ext uri="{BB962C8B-B14F-4D97-AF65-F5344CB8AC3E}">
        <p14:creationId xmlns:p14="http://schemas.microsoft.com/office/powerpoint/2010/main" val="341219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1677</TotalTime>
  <Words>714</Words>
  <Application>Microsoft Office PowerPoint</Application>
  <PresentationFormat>On-screen Show (4:3)</PresentationFormat>
  <Paragraphs>148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Angles</vt:lpstr>
      <vt:lpstr>Veterinary Anesthesia</vt:lpstr>
      <vt:lpstr>Preanesthesia </vt:lpstr>
      <vt:lpstr>Preanesthetic Agents (PA)</vt:lpstr>
      <vt:lpstr>PowerPoint Presentation</vt:lpstr>
      <vt:lpstr>premedication</vt:lpstr>
      <vt:lpstr>PowerPoint Presentation</vt:lpstr>
      <vt:lpstr>Reasons For Use pa</vt:lpstr>
      <vt:lpstr>PowerPoint Presentation</vt:lpstr>
      <vt:lpstr>Type of pa</vt:lpstr>
      <vt:lpstr>PowerPoint Presentation</vt:lpstr>
      <vt:lpstr>Answer</vt:lpstr>
      <vt:lpstr>PowerPoint Presentation</vt:lpstr>
      <vt:lpstr>Anticholinergic- Atropine</vt:lpstr>
      <vt:lpstr>Anticholinergic- Glycopyrrolate</vt:lpstr>
      <vt:lpstr>Atropine Vs. Glycopyrrolate</vt:lpstr>
      <vt:lpstr>PowerPoint Presentation</vt:lpstr>
      <vt:lpstr>Phenothiazines - Acepromazine</vt:lpstr>
      <vt:lpstr>Acepromazine- Effects</vt:lpstr>
      <vt:lpstr>Benzodiazepines</vt:lpstr>
      <vt:lpstr>Benzodiazepines- mode of action</vt:lpstr>
      <vt:lpstr>Benzodiazepines- Effects</vt:lpstr>
      <vt:lpstr>Benzodiazipines- Diazepam</vt:lpstr>
      <vt:lpstr>Benzodiazepines- Midazolam</vt:lpstr>
      <vt:lpstr>Alpha2 Agonists</vt:lpstr>
      <vt:lpstr>Alpha2 Agonists- Mode Of Action</vt:lpstr>
      <vt:lpstr>Alpha2 Agonists- Effects</vt:lpstr>
      <vt:lpstr>Opioids</vt:lpstr>
      <vt:lpstr>opioid</vt:lpstr>
      <vt:lpstr>Opioids- Mode Of Action</vt:lpstr>
      <vt:lpstr>Opioids- Effects</vt:lpstr>
      <vt:lpstr>Opioids- Morphine</vt:lpstr>
      <vt:lpstr>Thank You For Good Attention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 Shop Of Veterinary Anesthesia</dc:title>
  <dc:creator>LOAY</dc:creator>
  <cp:lastModifiedBy>LOAY</cp:lastModifiedBy>
  <cp:revision>33</cp:revision>
  <dcterms:created xsi:type="dcterms:W3CDTF">2018-09-26T18:40:12Z</dcterms:created>
  <dcterms:modified xsi:type="dcterms:W3CDTF">2018-10-01T03:02:14Z</dcterms:modified>
</cp:coreProperties>
</file>